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5" r:id="rId8"/>
    <p:sldId id="316" r:id="rId9"/>
    <p:sldId id="317" r:id="rId10"/>
    <p:sldId id="321" r:id="rId11"/>
    <p:sldId id="318" r:id="rId12"/>
    <p:sldId id="319" r:id="rId13"/>
    <p:sldId id="320" r:id="rId14"/>
    <p:sldId id="32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23" d="100"/>
          <a:sy n="123" d="100"/>
        </p:scale>
        <p:origin x="1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2TK5Xn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Exploratory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Global Terrorism data</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Weapon of Violence</a:t>
            </a:r>
            <a:endParaRPr lang="en-IN" dirty="0"/>
          </a:p>
        </p:txBody>
      </p:sp>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a:bodyPr>
          <a:lstStyle/>
          <a:p>
            <a:r>
              <a:rPr lang="en-US" dirty="0"/>
              <a:t>Armed Assault, Assassinations, Bombing/Explosion, Targeting infrastructures and Hijacking were the means of destruction over 90% of the terrorists prefer.</a:t>
            </a:r>
          </a:p>
        </p:txBody>
      </p:sp>
      <p:pic>
        <p:nvPicPr>
          <p:cNvPr id="6" name="Picture 5">
            <a:extLst>
              <a:ext uri="{FF2B5EF4-FFF2-40B4-BE49-F238E27FC236}">
                <a16:creationId xmlns:a16="http://schemas.microsoft.com/office/drawing/2014/main" id="{87864D56-80FC-AFC5-DC33-70A577F9D89A}"/>
              </a:ext>
            </a:extLst>
          </p:cNvPr>
          <p:cNvPicPr>
            <a:picLocks noChangeAspect="1"/>
          </p:cNvPicPr>
          <p:nvPr/>
        </p:nvPicPr>
        <p:blipFill>
          <a:blip r:embed="rId2"/>
          <a:stretch>
            <a:fillRect/>
          </a:stretch>
        </p:blipFill>
        <p:spPr>
          <a:xfrm>
            <a:off x="2989751" y="1261872"/>
            <a:ext cx="6212498" cy="4266826"/>
          </a:xfrm>
          <a:prstGeom prst="rect">
            <a:avLst/>
          </a:prstGeom>
        </p:spPr>
      </p:pic>
    </p:spTree>
    <p:extLst>
      <p:ext uri="{BB962C8B-B14F-4D97-AF65-F5344CB8AC3E}">
        <p14:creationId xmlns:p14="http://schemas.microsoft.com/office/powerpoint/2010/main" val="179913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0C1A-60A9-06C9-B172-86F57577B8DE}"/>
              </a:ext>
            </a:extLst>
          </p:cNvPr>
          <p:cNvSpPr>
            <a:spLocks noGrp="1"/>
          </p:cNvSpPr>
          <p:nvPr>
            <p:ph type="title"/>
          </p:nvPr>
        </p:nvSpPr>
        <p:spPr>
          <a:xfrm>
            <a:off x="919119" y="100739"/>
            <a:ext cx="10353762" cy="125730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4B4A55F4-47F5-8E5C-A106-5CB669D39B0C}"/>
              </a:ext>
            </a:extLst>
          </p:cNvPr>
          <p:cNvSpPr>
            <a:spLocks noGrp="1"/>
          </p:cNvSpPr>
          <p:nvPr>
            <p:ph idx="1"/>
          </p:nvPr>
        </p:nvSpPr>
        <p:spPr>
          <a:xfrm>
            <a:off x="919119" y="1448769"/>
            <a:ext cx="10353762" cy="4928784"/>
          </a:xfrm>
        </p:spPr>
        <p:txBody>
          <a:bodyPr>
            <a:normAutofit/>
          </a:bodyPr>
          <a:lstStyle/>
          <a:p>
            <a:r>
              <a:rPr lang="en-IN" dirty="0"/>
              <a:t>From 2012, there has been a sharp increase in terrorist activities across the globe compared to the past 5 decades.</a:t>
            </a:r>
          </a:p>
          <a:p>
            <a:r>
              <a:rPr lang="en-IN" dirty="0"/>
              <a:t>Middle East and North African region are facing the most terrorist attacks as on 2017 </a:t>
            </a:r>
          </a:p>
          <a:p>
            <a:r>
              <a:rPr lang="en-IN" dirty="0"/>
              <a:t>While Iraq and South Asian countries like Pakistan, Afghanistan and India has been the hotspot for the most terrorist attacks in the given period, Sri Lanka and Syria has also seen a lot of casualties. </a:t>
            </a:r>
          </a:p>
          <a:p>
            <a:r>
              <a:rPr lang="en-IN" dirty="0">
                <a:solidFill>
                  <a:srgbClr val="D4D4D4"/>
                </a:solidFill>
                <a:effectLst/>
                <a:latin typeface="+mj-lt"/>
              </a:rPr>
              <a:t>Back in the days, Europe and Central America were notorious but has now took good control of their terrorism environment.</a:t>
            </a:r>
          </a:p>
          <a:p>
            <a:r>
              <a:rPr lang="en-IN" b="0" dirty="0">
                <a:solidFill>
                  <a:srgbClr val="D4D4D4"/>
                </a:solidFill>
                <a:effectLst/>
                <a:latin typeface="+mj-lt"/>
              </a:rPr>
              <a:t>Taliban who recently took control of Afghanistan has been the most notorious Terrorist group followed by ISIS.</a:t>
            </a:r>
          </a:p>
          <a:p>
            <a:endParaRPr lang="en-IN" b="0" dirty="0">
              <a:solidFill>
                <a:srgbClr val="D4D4D4"/>
              </a:solidFill>
              <a:effectLst/>
              <a:latin typeface="+mj-lt"/>
            </a:endParaRPr>
          </a:p>
          <a:p>
            <a:pPr marL="36900" indent="0">
              <a:buNone/>
            </a:pPr>
            <a:endParaRPr lang="en-IN" dirty="0"/>
          </a:p>
        </p:txBody>
      </p:sp>
    </p:spTree>
    <p:extLst>
      <p:ext uri="{BB962C8B-B14F-4D97-AF65-F5344CB8AC3E}">
        <p14:creationId xmlns:p14="http://schemas.microsoft.com/office/powerpoint/2010/main" val="59780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0C1A-60A9-06C9-B172-86F57577B8DE}"/>
              </a:ext>
            </a:extLst>
          </p:cNvPr>
          <p:cNvSpPr>
            <a:spLocks noGrp="1"/>
          </p:cNvSpPr>
          <p:nvPr>
            <p:ph type="title"/>
          </p:nvPr>
        </p:nvSpPr>
        <p:spPr/>
        <p:txBody>
          <a:bodyPr/>
          <a:lstStyle/>
          <a:p>
            <a:r>
              <a:rPr lang="en-US" dirty="0"/>
              <a:t>About the Dataset</a:t>
            </a:r>
            <a:endParaRPr lang="en-IN" dirty="0"/>
          </a:p>
        </p:txBody>
      </p:sp>
      <p:sp>
        <p:nvSpPr>
          <p:cNvPr id="3" name="Content Placeholder 2">
            <a:extLst>
              <a:ext uri="{FF2B5EF4-FFF2-40B4-BE49-F238E27FC236}">
                <a16:creationId xmlns:a16="http://schemas.microsoft.com/office/drawing/2014/main" id="{4B4A55F4-47F5-8E5C-A106-5CB669D39B0C}"/>
              </a:ext>
            </a:extLst>
          </p:cNvPr>
          <p:cNvSpPr>
            <a:spLocks noGrp="1"/>
          </p:cNvSpPr>
          <p:nvPr>
            <p:ph idx="1"/>
          </p:nvPr>
        </p:nvSpPr>
        <p:spPr/>
        <p:txBody>
          <a:bodyPr>
            <a:normAutofit/>
          </a:bodyPr>
          <a:lstStyle/>
          <a:p>
            <a:r>
              <a:rPr lang="en-IN" dirty="0"/>
              <a:t>This dataset is a collection of terrorism activities from 1970 to 2017</a:t>
            </a:r>
          </a:p>
          <a:p>
            <a:r>
              <a:rPr lang="en-IN" dirty="0"/>
              <a:t>It has around 1,80,000 data points and data in 135 columns although we will reduce the data and work with only the most informative and categorical data. (i.e., drop data columns like summary, resolution)</a:t>
            </a:r>
          </a:p>
          <a:p>
            <a:endParaRPr lang="en-IN" dirty="0"/>
          </a:p>
          <a:p>
            <a:r>
              <a:rPr lang="en-IN" dirty="0"/>
              <a:t>You can download the dataset from here - </a:t>
            </a:r>
            <a:r>
              <a:rPr lang="en-IN" b="1" dirty="0">
                <a:solidFill>
                  <a:srgbClr val="569CD6"/>
                </a:solidFill>
                <a:effectLst/>
                <a:latin typeface="Consolas" panose="020B0609020204030204" pitchFamily="49" charset="0"/>
                <a:hlinkClick r:id="rId2"/>
              </a:rPr>
              <a:t>https://bit.ly/2TK5Xn5</a:t>
            </a:r>
            <a:r>
              <a:rPr lang="en-IN" b="1" dirty="0">
                <a:solidFill>
                  <a:srgbClr val="569CD6"/>
                </a:solidFill>
                <a:effectLst/>
                <a:latin typeface="Consolas" panose="020B0609020204030204" pitchFamily="49" charset="0"/>
              </a:rPr>
              <a:t> </a:t>
            </a:r>
            <a:endParaRPr lang="en-IN" b="0" dirty="0">
              <a:solidFill>
                <a:srgbClr val="D4D4D4"/>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1066018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0C1A-60A9-06C9-B172-86F57577B8DE}"/>
              </a:ext>
            </a:extLst>
          </p:cNvPr>
          <p:cNvSpPr>
            <a:spLocks noGrp="1"/>
          </p:cNvSpPr>
          <p:nvPr>
            <p:ph type="title"/>
          </p:nvPr>
        </p:nvSpPr>
        <p:spPr/>
        <p:txBody>
          <a:bodyPr/>
          <a:lstStyle/>
          <a:p>
            <a:r>
              <a:rPr lang="en-US" dirty="0"/>
              <a:t>Straight facts obtained</a:t>
            </a:r>
            <a:endParaRPr lang="en-IN" dirty="0"/>
          </a:p>
        </p:txBody>
      </p:sp>
      <p:sp>
        <p:nvSpPr>
          <p:cNvPr id="3" name="Content Placeholder 2">
            <a:extLst>
              <a:ext uri="{FF2B5EF4-FFF2-40B4-BE49-F238E27FC236}">
                <a16:creationId xmlns:a16="http://schemas.microsoft.com/office/drawing/2014/main" id="{4B4A55F4-47F5-8E5C-A106-5CB669D39B0C}"/>
              </a:ext>
            </a:extLst>
          </p:cNvPr>
          <p:cNvSpPr>
            <a:spLocks noGrp="1"/>
          </p:cNvSpPr>
          <p:nvPr>
            <p:ph idx="1"/>
          </p:nvPr>
        </p:nvSpPr>
        <p:spPr/>
        <p:txBody>
          <a:bodyPr>
            <a:normAutofit/>
          </a:bodyPr>
          <a:lstStyle/>
          <a:p>
            <a:r>
              <a:rPr lang="en-US" b="0" i="0" dirty="0">
                <a:solidFill>
                  <a:srgbClr val="D4D4D4"/>
                </a:solidFill>
                <a:effectLst/>
                <a:latin typeface="Consolas" panose="020B0609020204030204" pitchFamily="49" charset="0"/>
              </a:rPr>
              <a:t>Country with the most attacks		: Iraq </a:t>
            </a:r>
          </a:p>
          <a:p>
            <a:r>
              <a:rPr lang="en-US" b="0" i="0" dirty="0">
                <a:solidFill>
                  <a:srgbClr val="D4D4D4"/>
                </a:solidFill>
                <a:effectLst/>
                <a:latin typeface="Consolas" panose="020B0609020204030204" pitchFamily="49" charset="0"/>
              </a:rPr>
              <a:t>City with the most attacks			: Baghdad </a:t>
            </a:r>
          </a:p>
          <a:p>
            <a:r>
              <a:rPr lang="en-US" b="0" i="0" dirty="0">
                <a:solidFill>
                  <a:srgbClr val="D4D4D4"/>
                </a:solidFill>
                <a:effectLst/>
                <a:latin typeface="Consolas" panose="020B0609020204030204" pitchFamily="49" charset="0"/>
              </a:rPr>
              <a:t>Region with the most attacks		: Middle East &amp; North Africa </a:t>
            </a:r>
          </a:p>
          <a:p>
            <a:r>
              <a:rPr lang="en-US" b="0" i="0" dirty="0">
                <a:solidFill>
                  <a:srgbClr val="D4D4D4"/>
                </a:solidFill>
                <a:effectLst/>
                <a:latin typeface="Consolas" panose="020B0609020204030204" pitchFamily="49" charset="0"/>
              </a:rPr>
              <a:t>Year with the most attacks			: 2014 </a:t>
            </a:r>
          </a:p>
          <a:p>
            <a:r>
              <a:rPr lang="en-US" b="0" i="0" dirty="0">
                <a:solidFill>
                  <a:srgbClr val="D4D4D4"/>
                </a:solidFill>
                <a:effectLst/>
                <a:latin typeface="Consolas" panose="020B0609020204030204" pitchFamily="49" charset="0"/>
              </a:rPr>
              <a:t>Month with the most attacks		: 5 (may) </a:t>
            </a:r>
          </a:p>
          <a:p>
            <a:r>
              <a:rPr lang="en-US" b="0" i="0" dirty="0">
                <a:solidFill>
                  <a:srgbClr val="D4D4D4"/>
                </a:solidFill>
                <a:effectLst/>
                <a:latin typeface="Consolas" panose="020B0609020204030204" pitchFamily="49" charset="0"/>
              </a:rPr>
              <a:t>Group with the most attacks		: Taliban </a:t>
            </a:r>
          </a:p>
          <a:p>
            <a:r>
              <a:rPr lang="en-US" b="0" i="0" dirty="0">
                <a:solidFill>
                  <a:srgbClr val="D4D4D4"/>
                </a:solidFill>
                <a:effectLst/>
                <a:latin typeface="Consolas" panose="020B0609020204030204" pitchFamily="49" charset="0"/>
              </a:rPr>
              <a:t>Most Attack Types						: Bombing/Explosion</a:t>
            </a:r>
            <a:endParaRPr lang="en-IN" dirty="0"/>
          </a:p>
        </p:txBody>
      </p:sp>
    </p:spTree>
    <p:extLst>
      <p:ext uri="{BB962C8B-B14F-4D97-AF65-F5344CB8AC3E}">
        <p14:creationId xmlns:p14="http://schemas.microsoft.com/office/powerpoint/2010/main" val="58477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Number of Attacks every Year</a:t>
            </a:r>
            <a:endParaRPr lang="en-IN" dirty="0"/>
          </a:p>
        </p:txBody>
      </p:sp>
      <p:pic>
        <p:nvPicPr>
          <p:cNvPr id="6" name="Content Placeholder 5">
            <a:extLst>
              <a:ext uri="{FF2B5EF4-FFF2-40B4-BE49-F238E27FC236}">
                <a16:creationId xmlns:a16="http://schemas.microsoft.com/office/drawing/2014/main" id="{67E9F0AF-7CD4-10DC-1598-77F5A369FA29}"/>
              </a:ext>
            </a:extLst>
          </p:cNvPr>
          <p:cNvPicPr>
            <a:picLocks noGrp="1" noChangeAspect="1"/>
          </p:cNvPicPr>
          <p:nvPr>
            <p:ph sz="half" idx="1"/>
          </p:nvPr>
        </p:nvPicPr>
        <p:blipFill>
          <a:blip r:embed="rId2"/>
          <a:stretch>
            <a:fillRect/>
          </a:stretch>
        </p:blipFill>
        <p:spPr>
          <a:xfrm>
            <a:off x="1677623" y="1197659"/>
            <a:ext cx="8826106" cy="4204685"/>
          </a:xfrm>
        </p:spPr>
      </p:pic>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a:bodyPr>
          <a:lstStyle/>
          <a:p>
            <a:r>
              <a:rPr lang="en-US" dirty="0"/>
              <a:t>We can see the terrorist activities have grown recently and has seen a sharp spike from 2012, with 2014 being the most attacked year.</a:t>
            </a:r>
            <a:endParaRPr lang="en-IN" dirty="0"/>
          </a:p>
        </p:txBody>
      </p:sp>
    </p:spTree>
    <p:extLst>
      <p:ext uri="{BB962C8B-B14F-4D97-AF65-F5344CB8AC3E}">
        <p14:creationId xmlns:p14="http://schemas.microsoft.com/office/powerpoint/2010/main" val="298911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Attacks every Year by Region</a:t>
            </a:r>
            <a:endParaRPr lang="en-IN" dirty="0"/>
          </a:p>
        </p:txBody>
      </p:sp>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fontScale="92500" lnSpcReduction="10000"/>
          </a:bodyPr>
          <a:lstStyle/>
          <a:p>
            <a:r>
              <a:rPr lang="en-US" dirty="0"/>
              <a:t>We can see that Middle East &amp; North African region has seen most attacks</a:t>
            </a:r>
          </a:p>
          <a:p>
            <a:r>
              <a:rPr lang="en-US" dirty="0"/>
              <a:t>We can see that in the 1980s and 1990s, Europe has seen most terrorist activities but almost negligible in the recent times.</a:t>
            </a:r>
            <a:endParaRPr lang="en-IN" dirty="0"/>
          </a:p>
        </p:txBody>
      </p:sp>
      <p:pic>
        <p:nvPicPr>
          <p:cNvPr id="10" name="Picture 9">
            <a:extLst>
              <a:ext uri="{FF2B5EF4-FFF2-40B4-BE49-F238E27FC236}">
                <a16:creationId xmlns:a16="http://schemas.microsoft.com/office/drawing/2014/main" id="{91A14BA1-6A37-D761-818D-6CAD00ED9677}"/>
              </a:ext>
            </a:extLst>
          </p:cNvPr>
          <p:cNvPicPr>
            <a:picLocks noChangeAspect="1"/>
          </p:cNvPicPr>
          <p:nvPr/>
        </p:nvPicPr>
        <p:blipFill>
          <a:blip r:embed="rId2"/>
          <a:stretch>
            <a:fillRect/>
          </a:stretch>
        </p:blipFill>
        <p:spPr>
          <a:xfrm>
            <a:off x="1369016" y="1132249"/>
            <a:ext cx="9453968" cy="4344802"/>
          </a:xfrm>
          <a:prstGeom prst="rect">
            <a:avLst/>
          </a:prstGeom>
        </p:spPr>
      </p:pic>
    </p:spTree>
    <p:extLst>
      <p:ext uri="{BB962C8B-B14F-4D97-AF65-F5344CB8AC3E}">
        <p14:creationId xmlns:p14="http://schemas.microsoft.com/office/powerpoint/2010/main" val="68861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Most recorded terrorist attacks</a:t>
            </a:r>
            <a:endParaRPr lang="en-IN" dirty="0"/>
          </a:p>
        </p:txBody>
      </p:sp>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fontScale="92500"/>
          </a:bodyPr>
          <a:lstStyle/>
          <a:p>
            <a:r>
              <a:rPr lang="en-US" dirty="0"/>
              <a:t>Iraq has been the country with most terrorist attacks followed by South Asian nations.</a:t>
            </a:r>
          </a:p>
          <a:p>
            <a:r>
              <a:rPr lang="en-US" dirty="0"/>
              <a:t>Countries from Asia, Africa and South America can be seen with most attacks</a:t>
            </a:r>
            <a:endParaRPr lang="en-IN" dirty="0"/>
          </a:p>
        </p:txBody>
      </p:sp>
      <p:pic>
        <p:nvPicPr>
          <p:cNvPr id="5" name="Picture 4">
            <a:extLst>
              <a:ext uri="{FF2B5EF4-FFF2-40B4-BE49-F238E27FC236}">
                <a16:creationId xmlns:a16="http://schemas.microsoft.com/office/drawing/2014/main" id="{1575238C-0779-4AEC-0063-789303DBF3D3}"/>
              </a:ext>
            </a:extLst>
          </p:cNvPr>
          <p:cNvPicPr>
            <a:picLocks noChangeAspect="1"/>
          </p:cNvPicPr>
          <p:nvPr/>
        </p:nvPicPr>
        <p:blipFill>
          <a:blip r:embed="rId2"/>
          <a:stretch>
            <a:fillRect/>
          </a:stretch>
        </p:blipFill>
        <p:spPr>
          <a:xfrm>
            <a:off x="1865344" y="1100986"/>
            <a:ext cx="8461312" cy="4323421"/>
          </a:xfrm>
          <a:prstGeom prst="rect">
            <a:avLst/>
          </a:prstGeom>
        </p:spPr>
      </p:pic>
    </p:spTree>
    <p:extLst>
      <p:ext uri="{BB962C8B-B14F-4D97-AF65-F5344CB8AC3E}">
        <p14:creationId xmlns:p14="http://schemas.microsoft.com/office/powerpoint/2010/main" val="942451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Countries with most casualties</a:t>
            </a:r>
            <a:endParaRPr lang="en-IN" dirty="0"/>
          </a:p>
        </p:txBody>
      </p:sp>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a:bodyPr>
          <a:lstStyle/>
          <a:p>
            <a:r>
              <a:rPr lang="en-US" dirty="0"/>
              <a:t>Notably, Sri Lanka and Syria (rank 6, 7) has seen more casualties even though they weren’t on the list of countries with most terrorist attacks.</a:t>
            </a:r>
          </a:p>
        </p:txBody>
      </p:sp>
      <p:pic>
        <p:nvPicPr>
          <p:cNvPr id="5" name="Picture 4">
            <a:extLst>
              <a:ext uri="{FF2B5EF4-FFF2-40B4-BE49-F238E27FC236}">
                <a16:creationId xmlns:a16="http://schemas.microsoft.com/office/drawing/2014/main" id="{39B4995B-1B42-9F99-8F2A-042195D9CDD9}"/>
              </a:ext>
            </a:extLst>
          </p:cNvPr>
          <p:cNvPicPr>
            <a:picLocks noChangeAspect="1"/>
          </p:cNvPicPr>
          <p:nvPr/>
        </p:nvPicPr>
        <p:blipFill>
          <a:blip r:embed="rId2"/>
          <a:stretch>
            <a:fillRect/>
          </a:stretch>
        </p:blipFill>
        <p:spPr>
          <a:xfrm>
            <a:off x="2720519" y="1101693"/>
            <a:ext cx="6750962" cy="4276937"/>
          </a:xfrm>
          <a:prstGeom prst="rect">
            <a:avLst/>
          </a:prstGeom>
        </p:spPr>
      </p:pic>
    </p:spTree>
    <p:extLst>
      <p:ext uri="{BB962C8B-B14F-4D97-AF65-F5344CB8AC3E}">
        <p14:creationId xmlns:p14="http://schemas.microsoft.com/office/powerpoint/2010/main" val="4198266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Countries attacked by top terrorist groups</a:t>
            </a:r>
            <a:endParaRPr lang="en-IN" dirty="0"/>
          </a:p>
        </p:txBody>
      </p:sp>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a:bodyPr>
          <a:lstStyle/>
          <a:p>
            <a:r>
              <a:rPr lang="en-US" dirty="0"/>
              <a:t>Europe, Middle East and Central America has been the major targets for top 7 terrorist organizations across the globe.</a:t>
            </a:r>
          </a:p>
        </p:txBody>
      </p:sp>
      <p:pic>
        <p:nvPicPr>
          <p:cNvPr id="6" name="Picture 5">
            <a:extLst>
              <a:ext uri="{FF2B5EF4-FFF2-40B4-BE49-F238E27FC236}">
                <a16:creationId xmlns:a16="http://schemas.microsoft.com/office/drawing/2014/main" id="{B1A74AA2-4518-55AC-47E8-8BF1BE57709C}"/>
              </a:ext>
            </a:extLst>
          </p:cNvPr>
          <p:cNvPicPr>
            <a:picLocks noChangeAspect="1"/>
          </p:cNvPicPr>
          <p:nvPr/>
        </p:nvPicPr>
        <p:blipFill>
          <a:blip r:embed="rId2"/>
          <a:stretch>
            <a:fillRect/>
          </a:stretch>
        </p:blipFill>
        <p:spPr>
          <a:xfrm>
            <a:off x="2816765" y="1192590"/>
            <a:ext cx="6547821" cy="4265682"/>
          </a:xfrm>
          <a:prstGeom prst="rect">
            <a:avLst/>
          </a:prstGeom>
        </p:spPr>
      </p:pic>
    </p:spTree>
    <p:extLst>
      <p:ext uri="{BB962C8B-B14F-4D97-AF65-F5344CB8AC3E}">
        <p14:creationId xmlns:p14="http://schemas.microsoft.com/office/powerpoint/2010/main" val="408532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8A63-9BCD-4ED7-8543-5182FA5FB910}"/>
              </a:ext>
            </a:extLst>
          </p:cNvPr>
          <p:cNvSpPr>
            <a:spLocks noGrp="1"/>
          </p:cNvSpPr>
          <p:nvPr>
            <p:ph type="title"/>
          </p:nvPr>
        </p:nvSpPr>
        <p:spPr>
          <a:xfrm>
            <a:off x="913795" y="0"/>
            <a:ext cx="10353762" cy="1261872"/>
          </a:xfrm>
        </p:spPr>
        <p:txBody>
          <a:bodyPr/>
          <a:lstStyle/>
          <a:p>
            <a:r>
              <a:rPr lang="en-US" dirty="0"/>
              <a:t>Terrorist groups involved in most attacks</a:t>
            </a:r>
            <a:endParaRPr lang="en-IN" dirty="0"/>
          </a:p>
        </p:txBody>
      </p:sp>
      <p:sp>
        <p:nvSpPr>
          <p:cNvPr id="4" name="Content Placeholder 3">
            <a:extLst>
              <a:ext uri="{FF2B5EF4-FFF2-40B4-BE49-F238E27FC236}">
                <a16:creationId xmlns:a16="http://schemas.microsoft.com/office/drawing/2014/main" id="{1331C719-853E-301B-7435-18A95D35AE9A}"/>
              </a:ext>
            </a:extLst>
          </p:cNvPr>
          <p:cNvSpPr>
            <a:spLocks noGrp="1"/>
          </p:cNvSpPr>
          <p:nvPr>
            <p:ph sz="half" idx="2"/>
          </p:nvPr>
        </p:nvSpPr>
        <p:spPr>
          <a:xfrm>
            <a:off x="913795" y="5596128"/>
            <a:ext cx="10353762" cy="1261872"/>
          </a:xfrm>
        </p:spPr>
        <p:txBody>
          <a:bodyPr>
            <a:normAutofit/>
          </a:bodyPr>
          <a:lstStyle/>
          <a:p>
            <a:r>
              <a:rPr lang="en-US" dirty="0"/>
              <a:t>Taliban, ISIL, Shining Path has been the top 3 notorious Terrorist groups involved in the most terrorist attacks.</a:t>
            </a:r>
          </a:p>
        </p:txBody>
      </p:sp>
      <p:pic>
        <p:nvPicPr>
          <p:cNvPr id="5" name="Picture 4">
            <a:extLst>
              <a:ext uri="{FF2B5EF4-FFF2-40B4-BE49-F238E27FC236}">
                <a16:creationId xmlns:a16="http://schemas.microsoft.com/office/drawing/2014/main" id="{BE882C93-9455-1509-E83F-777F5F5556E3}"/>
              </a:ext>
            </a:extLst>
          </p:cNvPr>
          <p:cNvPicPr>
            <a:picLocks noChangeAspect="1"/>
          </p:cNvPicPr>
          <p:nvPr/>
        </p:nvPicPr>
        <p:blipFill>
          <a:blip r:embed="rId2"/>
          <a:stretch>
            <a:fillRect/>
          </a:stretch>
        </p:blipFill>
        <p:spPr>
          <a:xfrm>
            <a:off x="2995236" y="1261872"/>
            <a:ext cx="6201527" cy="4275339"/>
          </a:xfrm>
          <a:prstGeom prst="rect">
            <a:avLst/>
          </a:prstGeom>
        </p:spPr>
      </p:pic>
    </p:spTree>
    <p:extLst>
      <p:ext uri="{BB962C8B-B14F-4D97-AF65-F5344CB8AC3E}">
        <p14:creationId xmlns:p14="http://schemas.microsoft.com/office/powerpoint/2010/main" val="1461914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{82D6D22B-4C86-4354-8606-6C46FBE9A1AF}tf00934815_win32</Template>
  <TotalTime>100</TotalTime>
  <Words>495</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Consolas</vt:lpstr>
      <vt:lpstr>Goudy Old Style</vt:lpstr>
      <vt:lpstr>Wingdings 2</vt:lpstr>
      <vt:lpstr>SlateVTI</vt:lpstr>
      <vt:lpstr>Exploratory Analysis</vt:lpstr>
      <vt:lpstr>About the Dataset</vt:lpstr>
      <vt:lpstr>Straight facts obtained</vt:lpstr>
      <vt:lpstr>Number of Attacks every Year</vt:lpstr>
      <vt:lpstr>Attacks every Year by Region</vt:lpstr>
      <vt:lpstr>Most recorded terrorist attacks</vt:lpstr>
      <vt:lpstr>Countries with most casualties</vt:lpstr>
      <vt:lpstr>Countries attacked by top terrorist groups</vt:lpstr>
      <vt:lpstr>Terrorist groups involved in most attacks</vt:lpstr>
      <vt:lpstr>Weapon of Violence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dc:title>
  <dc:creator>Keerthi</dc:creator>
  <cp:lastModifiedBy>Keerthi</cp:lastModifiedBy>
  <cp:revision>2</cp:revision>
  <dcterms:created xsi:type="dcterms:W3CDTF">2023-02-05T10:54:06Z</dcterms:created>
  <dcterms:modified xsi:type="dcterms:W3CDTF">2023-02-05T12:34:20Z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